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5" r:id="rId2"/>
    <p:sldId id="271" r:id="rId3"/>
    <p:sldId id="278" r:id="rId4"/>
    <p:sldId id="280" r:id="rId5"/>
    <p:sldId id="281" r:id="rId6"/>
    <p:sldId id="282" r:id="rId7"/>
    <p:sldId id="283" r:id="rId8"/>
    <p:sldId id="284" r:id="rId9"/>
    <p:sldId id="287" r:id="rId10"/>
    <p:sldId id="288" r:id="rId11"/>
    <p:sldId id="285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70" r:id="rId27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00"/>
    <a:srgbClr val="1B2562"/>
    <a:srgbClr val="D5CDB6"/>
    <a:srgbClr val="E2D3B2"/>
    <a:srgbClr val="490514"/>
    <a:srgbClr val="D2E020"/>
    <a:srgbClr val="FFFF00"/>
    <a:srgbClr val="FF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6" d="100"/>
          <a:sy n="76" d="100"/>
        </p:scale>
        <p:origin x="10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82DD33-2DF4-4727-BF78-A8600770F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02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EE4D17-4AA6-45E0-8CB6-542AE15F7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68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10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8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11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12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0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13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14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15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0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16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3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17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18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19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3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20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91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21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4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22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7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23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93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24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36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25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5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26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5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5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6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7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8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5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3B0B22-D44A-4176-AEF0-C366C846B29C}" type="slidenum">
              <a:rPr lang="en-GB" smtClean="0"/>
              <a:pPr eaLnBrk="1" hangingPunct="1"/>
              <a:t>9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716463"/>
            <a:ext cx="488791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370B-DC9B-4B05-97E8-0EF8E88FE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5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9956-72EC-467C-BA34-CB60BDE016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2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6A36-05A6-448E-A001-59B49FBB7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1D295-8508-4522-9E9A-F68ABAB82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CD8F-46DA-4A3D-B36F-E417F5D8D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60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F619-66CD-412E-853E-A38EBF03E7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7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155A-CF68-4DAC-B423-EAA9E5C7E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1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0526-C6AF-43B8-9CA7-326DBC192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2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843B-8C1B-47DD-ACE3-E26665863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96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5796-AC3B-48A7-A190-6FD2005E4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3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7165-C11E-458C-91F1-FA24E93DB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7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6F0A98-F481-4663-9E85-48B136925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2053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37288"/>
            <a:ext cx="3248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F931832F-1D93-4D7B-88A4-795CA4451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6874"/>
            <a:ext cx="6048672" cy="45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1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23EB3-0149-4A49-BDD6-728BF231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24" y="3501008"/>
            <a:ext cx="8268751" cy="267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9AC5F-EDA5-41BB-9ABB-C231CF71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74" y="-27384"/>
            <a:ext cx="8753851" cy="33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1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BC9E4C-8C7D-4915-9D32-C4F1919B1F18}"/>
              </a:ext>
            </a:extLst>
          </p:cNvPr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566E362-8EE4-4245-A238-276027CE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4" y="1700808"/>
            <a:ext cx="8753851" cy="336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6D4E5-EB0B-4636-AE18-AE09E2B55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31" y="116632"/>
            <a:ext cx="4718701" cy="11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BC9E4C-8C7D-4915-9D32-C4F1919B1F18}"/>
              </a:ext>
            </a:extLst>
          </p:cNvPr>
          <p:cNvCxnSpPr/>
          <p:nvPr/>
        </p:nvCxnSpPr>
        <p:spPr>
          <a:xfrm>
            <a:off x="0" y="27809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566E362-8EE4-4245-A238-276027CEB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1" y="2996952"/>
            <a:ext cx="8753851" cy="336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6D4E5-EB0B-4636-AE18-AE09E2B55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31" y="1412776"/>
            <a:ext cx="4718701" cy="11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479C5-2D71-460B-8B04-335C0A082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1" y="116632"/>
            <a:ext cx="8709751" cy="11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7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6D4E5-EB0B-4636-AE18-AE09E2B5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1" y="2204864"/>
            <a:ext cx="4718701" cy="11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479C5-2D71-460B-8B04-335C0A082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1" y="908720"/>
            <a:ext cx="8709751" cy="119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F77EE-7C8F-4AC5-8902-6A37915B2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4"/>
            <a:ext cx="7563151" cy="8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6D4E5-EB0B-4636-AE18-AE09E2B5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31" y="4797152"/>
            <a:ext cx="4718701" cy="11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479C5-2D71-460B-8B04-335C0A082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1" y="3501008"/>
            <a:ext cx="8709751" cy="119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F77EE-7C8F-4AC5-8902-6A37915B2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636912"/>
            <a:ext cx="7563151" cy="803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C28E1A-22BB-4499-A18A-922749F29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4624"/>
            <a:ext cx="8731801" cy="25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479C5-2D71-460B-8B04-335C0A08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1" y="5661248"/>
            <a:ext cx="8709751" cy="119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6F77EE-7C8F-4AC5-8902-6A37915B2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858248"/>
            <a:ext cx="7563151" cy="803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C28E1A-22BB-4499-A18A-922749F29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294652"/>
            <a:ext cx="8731801" cy="250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D6632-41A6-4B87-9FDF-626BEE1ED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32872"/>
            <a:ext cx="8577451" cy="22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28E1A-22BB-4499-A18A-922749F2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99" y="3789040"/>
            <a:ext cx="8731801" cy="250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4D6632-41A6-4B87-9FDF-626BEE1ED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4" y="1473032"/>
            <a:ext cx="8577451" cy="22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F128B-1C1B-45C0-A9AE-87F7B8CAF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74" y="44624"/>
            <a:ext cx="8312851" cy="13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5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D6632-41A6-4B87-9FDF-626BEE1E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29000"/>
            <a:ext cx="8577451" cy="22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F128B-1C1B-45C0-A9AE-87F7B8CAF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988840"/>
            <a:ext cx="8312851" cy="13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7B1AFA-7331-4302-8B0F-35BCBA01F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4"/>
            <a:ext cx="8511301" cy="18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F128B-1C1B-45C0-A9AE-87F7B8CAF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05064"/>
            <a:ext cx="8312851" cy="13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7B1AFA-7331-4302-8B0F-35BCBA01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060848"/>
            <a:ext cx="8511301" cy="1837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917F2-B7F2-4C57-A33F-F9997E837F65}"/>
              </a:ext>
            </a:extLst>
          </p:cNvPr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515B44-CC68-421E-8C75-FA9C759AE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85" y="116632"/>
            <a:ext cx="7474951" cy="18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B1AFA-7331-4302-8B0F-35BCBA01F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068960"/>
            <a:ext cx="8511301" cy="1837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917F2-B7F2-4C57-A33F-F9997E837F65}"/>
              </a:ext>
            </a:extLst>
          </p:cNvPr>
          <p:cNvCxnSpPr/>
          <p:nvPr/>
        </p:nvCxnSpPr>
        <p:spPr>
          <a:xfrm>
            <a:off x="0" y="29969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515B44-CC68-421E-8C75-FA9C759A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" y="1115444"/>
            <a:ext cx="7474951" cy="180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B9AEE0-DECB-4AD8-B1D3-0C54C8B16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9" y="44624"/>
            <a:ext cx="6681151" cy="97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090D2-F916-46D8-9EB5-90617A62F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013176"/>
            <a:ext cx="8312851" cy="13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8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37288"/>
            <a:ext cx="3248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13CE19B-9CC5-435D-B9C1-35687A21A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80" y="2780928"/>
            <a:ext cx="432396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962CD46-9784-4B84-AFEC-6FF6829D2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0"/>
            <a:ext cx="9108504" cy="1196752"/>
          </a:xfrm>
        </p:spPr>
        <p:txBody>
          <a:bodyPr/>
          <a:lstStyle/>
          <a:p>
            <a:pPr eaLnBrk="1" hangingPunct="1"/>
            <a:r>
              <a:rPr lang="ru-RU" altLang="en-US" sz="2400" b="1" dirty="0"/>
              <a:t>Д. Румынин</a:t>
            </a:r>
            <a:r>
              <a:rPr lang="en-GB" altLang="en-US" sz="2400" b="1" dirty="0"/>
              <a:t>,</a:t>
            </a:r>
            <a:r>
              <a:rPr lang="ru-RU" altLang="en-US" sz="2400" b="1" dirty="0"/>
              <a:t> Представления алгебраических</a:t>
            </a:r>
            <a:r>
              <a:rPr lang="en-GB" altLang="en-US" sz="2400" b="1" dirty="0"/>
              <a:t> </a:t>
            </a:r>
            <a:r>
              <a:rPr lang="ru-RU" altLang="en-US" sz="2400" b="1" dirty="0"/>
              <a:t>групп и их алгебр Ли в положительной характеристике</a:t>
            </a:r>
            <a:endParaRPr lang="en-GB" altLang="en-US" sz="2400" b="1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7029D2-DDD2-4DB0-ACAD-C5BC76B5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179" y="5656263"/>
            <a:ext cx="435782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800" b="1" kern="0" dirty="0"/>
              <a:t>Самара, 2018</a:t>
            </a:r>
            <a:endParaRPr lang="en-GB" altLang="en-US" sz="1800" b="1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C3C8D-1692-4C88-B66B-6B164A5970EE}"/>
              </a:ext>
            </a:extLst>
          </p:cNvPr>
          <p:cNvSpPr/>
          <p:nvPr/>
        </p:nvSpPr>
        <p:spPr>
          <a:xfrm>
            <a:off x="35496" y="105273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Л.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Обертывающие алгебр</a:t>
            </a:r>
            <a:r>
              <a:rPr lang="ru-RU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      1)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Аффинная прямая</a:t>
            </a: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      2)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Гладкое многообразие</a:t>
            </a: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      3)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Алгебраическая группа</a:t>
            </a:r>
          </a:p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      4)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Фробениусово ядро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Л.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Их представления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Л.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Интегрирование представлений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7AE54-2BDB-400F-AFFB-F204828D3820}"/>
              </a:ext>
            </a:extLst>
          </p:cNvPr>
          <p:cNvSpPr txBox="1"/>
          <p:nvPr/>
        </p:nvSpPr>
        <p:spPr>
          <a:xfrm>
            <a:off x="4644008" y="1414517"/>
            <a:ext cx="44644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Учебник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:  J. C. Jantzen, Representations of Algebraic Groups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2C201-2A51-49B1-8B96-B0EAAD9662F8}"/>
              </a:ext>
            </a:extLst>
          </p:cNvPr>
          <p:cNvSpPr txBox="1"/>
          <p:nvPr/>
        </p:nvSpPr>
        <p:spPr>
          <a:xfrm>
            <a:off x="33853" y="3230974"/>
            <a:ext cx="4718473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Ссылки по лекции 1</a:t>
            </a:r>
            <a:r>
              <a:rPr lang="en-GB" dirty="0"/>
              <a:t>:  </a:t>
            </a:r>
          </a:p>
          <a:p>
            <a:r>
              <a:rPr lang="en-GB" dirty="0"/>
              <a:t>[1] P. Berthelot, D-modules </a:t>
            </a:r>
            <a:r>
              <a:rPr lang="en-GB" dirty="0" err="1"/>
              <a:t>arithmetiques</a:t>
            </a:r>
            <a:r>
              <a:rPr lang="en-GB" dirty="0"/>
              <a:t>. I. </a:t>
            </a:r>
            <a:r>
              <a:rPr lang="en-GB" dirty="0" err="1"/>
              <a:t>Operateurs</a:t>
            </a:r>
            <a:r>
              <a:rPr lang="en-GB" dirty="0"/>
              <a:t> </a:t>
            </a:r>
            <a:r>
              <a:rPr lang="en-GB" dirty="0" err="1"/>
              <a:t>differentiels</a:t>
            </a:r>
            <a:r>
              <a:rPr lang="en-GB" dirty="0"/>
              <a:t> de </a:t>
            </a:r>
            <a:r>
              <a:rPr lang="en-GB" dirty="0" err="1"/>
              <a:t>niveau</a:t>
            </a:r>
            <a:r>
              <a:rPr lang="en-GB" dirty="0"/>
              <a:t> </a:t>
            </a:r>
            <a:r>
              <a:rPr lang="en-GB" dirty="0" err="1"/>
              <a:t>fini</a:t>
            </a:r>
            <a:r>
              <a:rPr lang="en-GB" dirty="0"/>
              <a:t>, </a:t>
            </a:r>
          </a:p>
          <a:p>
            <a:r>
              <a:rPr lang="en-GB" dirty="0"/>
              <a:t>Ann. Sci. Ecole Norm., 1996.</a:t>
            </a:r>
          </a:p>
          <a:p>
            <a:r>
              <a:rPr lang="en-GB" dirty="0"/>
              <a:t>[2] M. Kaneda, J. Ye, Equivariant localization of D-modules on the flag variety of the </a:t>
            </a:r>
            <a:r>
              <a:rPr lang="en-GB" dirty="0" err="1"/>
              <a:t>symplectic</a:t>
            </a:r>
            <a:r>
              <a:rPr lang="en-GB" dirty="0"/>
              <a:t> group of degree 4, J. Alg., 2007.</a:t>
            </a:r>
          </a:p>
          <a:p>
            <a:r>
              <a:rPr lang="en-GB" dirty="0"/>
              <a:t>[3] M. Westaway, Higher Deformations of Lie Algebra Representations-1, arXiv:1807.08698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0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B1AFA-7331-4302-8B0F-35BCBA01F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085184"/>
            <a:ext cx="8511301" cy="1837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3917F2-B7F2-4C57-A33F-F9997E837F65}"/>
              </a:ext>
            </a:extLst>
          </p:cNvPr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515B44-CC68-421E-8C75-FA9C759A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" y="3059660"/>
            <a:ext cx="7474951" cy="180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B9AEE0-DECB-4AD8-B1D3-0C54C8B16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9" y="2017952"/>
            <a:ext cx="6681151" cy="97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204DFC-6C31-4E21-8EF8-1841102BF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44624"/>
            <a:ext cx="8356951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9AEE0-DECB-4AD8-B1D3-0C54C8B1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" y="4365104"/>
            <a:ext cx="6681151" cy="97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204DFC-6C31-4E21-8EF8-1841102BF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368096"/>
            <a:ext cx="8356951" cy="192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0D694-95C9-400D-8A53-189B7B68D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-27384"/>
            <a:ext cx="8687701" cy="23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1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9AEE0-DECB-4AD8-B1D3-0C54C8B16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" y="5906384"/>
            <a:ext cx="6681151" cy="97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204DFC-6C31-4E21-8EF8-1841102BF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880264"/>
            <a:ext cx="8356951" cy="192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0D694-95C9-400D-8A53-189B7B68D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1462540"/>
            <a:ext cx="8687701" cy="232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BE6518-4120-43DA-A250-D43D21557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3" y="-27384"/>
            <a:ext cx="8334901" cy="1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204DFC-6C31-4E21-8EF8-1841102BF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16368"/>
            <a:ext cx="8356951" cy="192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0D694-95C9-400D-8A53-189B7B68D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420888"/>
            <a:ext cx="8687701" cy="232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BE6518-4120-43DA-A250-D43D21557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984880"/>
            <a:ext cx="8334901" cy="13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0AE7D-1E9A-4889-9AAA-057BA27E5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-27384"/>
            <a:ext cx="8246701" cy="9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8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E6518-4120-43DA-A250-D43D21557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297248"/>
            <a:ext cx="8334901" cy="13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0AE7D-1E9A-4889-9AAA-057BA27E5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212976"/>
            <a:ext cx="8246701" cy="94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8A87F8-755E-4C98-BD73-1B32078F6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-11040"/>
            <a:ext cx="8467201" cy="3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56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0AE7D-1E9A-4889-9AAA-057BA27E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579344"/>
            <a:ext cx="8246701" cy="94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8A87F8-755E-4C98-BD73-1B32078F6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9" y="2420888"/>
            <a:ext cx="8467201" cy="3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41A54-1917-4A73-A1B1-219398F6E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5" y="-27384"/>
            <a:ext cx="8621551" cy="2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2053" name="Picture 7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37288"/>
            <a:ext cx="3248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2A6073F-FF9A-49C8-9B08-BD879B6E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642"/>
            <a:ext cx="8060506" cy="56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BE38E1-3DC4-4901-B8A8-2C3F067C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57451"/>
            <a:ext cx="8304982" cy="14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BE38E1-3DC4-4901-B8A8-2C3F067C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060848"/>
            <a:ext cx="8304982" cy="1499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386C7F-070E-46DA-9A30-3074CD35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24" y="-27384"/>
            <a:ext cx="8356951" cy="20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2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BE38E1-3DC4-4901-B8A8-2C3F067CE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5229200"/>
            <a:ext cx="8304982" cy="1499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386C7F-070E-46DA-9A30-3074CD35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24" y="3140968"/>
            <a:ext cx="8356951" cy="2029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EAC47-9FC1-4F3A-91BA-5CCDD135C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49" y="-27384"/>
            <a:ext cx="7891199" cy="3115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93B51-DB9F-4ED5-AF49-CDF647AC0686}"/>
              </a:ext>
            </a:extLst>
          </p:cNvPr>
          <p:cNvSpPr txBox="1"/>
          <p:nvPr/>
        </p:nvSpPr>
        <p:spPr>
          <a:xfrm>
            <a:off x="3419872" y="548680"/>
            <a:ext cx="67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GB" sz="3200" baseline="300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9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763CD-6AE6-4918-B403-8D8BDD592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02" y="0"/>
            <a:ext cx="6989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EAC47-9FC1-4F3A-91BA-5CCDD135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9" y="3625789"/>
            <a:ext cx="7891199" cy="31155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BC9E4C-8C7D-4915-9D32-C4F1919B1F18}"/>
              </a:ext>
            </a:extLst>
          </p:cNvPr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3061AB-A0EC-47E4-89FC-2ED61F5DD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9" y="116632"/>
            <a:ext cx="7717501" cy="3052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27ADE4-D41E-4784-83C5-B69CA352E7CA}"/>
              </a:ext>
            </a:extLst>
          </p:cNvPr>
          <p:cNvSpPr/>
          <p:nvPr/>
        </p:nvSpPr>
        <p:spPr>
          <a:xfrm>
            <a:off x="3419872" y="4149080"/>
            <a:ext cx="67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dirty="0" err="1">
                <a:solidFill>
                  <a:srgbClr val="00009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GB" sz="3200" baseline="30000" dirty="0" err="1">
                <a:solidFill>
                  <a:srgbClr val="000099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endParaRPr lang="en-GB" sz="3200" dirty="0">
              <a:solidFill>
                <a:srgbClr val="000099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0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061AB-A0EC-47E4-89FC-2ED61F5D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9" y="1628800"/>
            <a:ext cx="7717501" cy="305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E3E454-D36E-4CB4-8BC5-25E6EE566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74" y="-27384"/>
            <a:ext cx="8665651" cy="16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061AB-A0EC-47E4-89FC-2ED61F5D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03888"/>
            <a:ext cx="6163006" cy="2437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E3E454-D36E-4CB4-8BC5-25E6EE566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74" y="2742604"/>
            <a:ext cx="8665651" cy="162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523EB3-0149-4A49-BDD6-728BF231C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24" y="35920"/>
            <a:ext cx="8268751" cy="26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892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3366"/>
      </a:dk1>
      <a:lt1>
        <a:srgbClr val="FFFFFF"/>
      </a:lt1>
      <a:dk2>
        <a:srgbClr val="000099"/>
      </a:dk2>
      <a:lt2>
        <a:srgbClr val="FFFF66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20057</TotalTime>
  <Words>174</Words>
  <Application>Microsoft Office PowerPoint</Application>
  <PresentationFormat>On-screen Show (4:3)</PresentationFormat>
  <Paragraphs>43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Verdana</vt:lpstr>
      <vt:lpstr>Default Design</vt:lpstr>
      <vt:lpstr>PowerPoint Presentation</vt:lpstr>
      <vt:lpstr>Д. Румынин, Представления алгебраических групп и их алгебр Ли в положительной характеристике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Warwick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 Open Day 2010</dc:title>
  <dc:creator>Rumynin</dc:creator>
  <cp:lastModifiedBy>Dmitriy Rumynin</cp:lastModifiedBy>
  <cp:revision>400</cp:revision>
  <dcterms:created xsi:type="dcterms:W3CDTF">2005-08-19T16:40:00Z</dcterms:created>
  <dcterms:modified xsi:type="dcterms:W3CDTF">2018-08-22T04:01:29Z</dcterms:modified>
</cp:coreProperties>
</file>